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"/>
  </p:notesMasterIdLst>
  <p:handoutMasterIdLst>
    <p:handoutMasterId r:id="rId5"/>
  </p:handoutMasterIdLst>
  <p:sldIdLst>
    <p:sldId id="257" r:id="rId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93A5"/>
    <a:srgbClr val="CCFFFF"/>
    <a:srgbClr val="BEDBDC"/>
    <a:srgbClr val="FFA725"/>
    <a:srgbClr val="C1D2D9"/>
    <a:srgbClr val="9DB7C3"/>
    <a:srgbClr val="E0EBEC"/>
    <a:srgbClr val="D6E4E6"/>
    <a:srgbClr val="D4DF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00" autoAdjust="0"/>
  </p:normalViewPr>
  <p:slideViewPr>
    <p:cSldViewPr>
      <p:cViewPr varScale="1">
        <p:scale>
          <a:sx n="115" d="100"/>
          <a:sy n="115" d="100"/>
        </p:scale>
        <p:origin x="153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da-DK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da-DK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da-DK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55128564-93D9-47DD-9762-A06DC4DAB410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6363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da-DK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da-DK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da-DK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2F51EF74-577D-4325-B8EB-A0B619982D56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43678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A72786-C689-455F-A101-02341AA1C733}" type="slidenum">
              <a:rPr lang="da-DK"/>
              <a:pPr/>
              <a:t>1</a:t>
            </a:fld>
            <a:endParaRPr lang="da-DK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7D0C6-DF1C-4F3A-8F19-9C5B2D07507F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1877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041291-D37D-415C-A8E3-F85FCDE013EC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47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8A5CA-4F01-4B1E-8991-DBE0EB66222A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63310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og diagram eller organisations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da-DK" smtClean="0"/>
              <a:t>Klik på ikonet for at tilføje SmartArt-grafik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0314FD6-4BC7-435D-B3AD-A9CBDD89F49F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6160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7D3AA-D16F-4796-8648-DE597109A848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655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55AD51-05A3-4DF6-B11A-13AED96D59D5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89107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8BA92-7C5D-4B73-9E5E-410593A6F819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925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D061C7-4A02-472F-952E-BB273695F6EA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8085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A5216B-6CE7-4145-ACC3-2799CC24DBCC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3111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62A76C-3AE0-4422-ACAA-CF036B3FF004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7415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5D1C5-D49D-4711-A076-121A04645F40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7214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4C589D-3948-41D6-B93D-C7BB11056AB0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771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titeltypografien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941B2CF-A4DE-43FB-A8C1-859709A367D2}" type="slidenum">
              <a:rPr lang="da-DK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cid:image001.jpg@01DA8A8D.20538FE0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09796"/>
          </a:xfrm>
        </p:spPr>
        <p:txBody>
          <a:bodyPr/>
          <a:lstStyle/>
          <a:p>
            <a:r>
              <a:rPr lang="da-DK" sz="2000" dirty="0" smtClean="0"/>
              <a:t>Organisationsdiagram</a:t>
            </a:r>
            <a:br>
              <a:rPr lang="da-DK" sz="2000" dirty="0" smtClean="0"/>
            </a:br>
            <a:r>
              <a:rPr lang="da-DK" sz="2000" dirty="0" smtClean="0"/>
              <a:t>Autismecenter Syddanmark</a:t>
            </a:r>
            <a:endParaRPr lang="da-DK" sz="2000" dirty="0"/>
          </a:p>
        </p:txBody>
      </p:sp>
      <p:grpSp>
        <p:nvGrpSpPr>
          <p:cNvPr id="2" name="Organization Chart 3"/>
          <p:cNvGrpSpPr>
            <a:grpSpLocks/>
          </p:cNvGrpSpPr>
          <p:nvPr/>
        </p:nvGrpSpPr>
        <p:grpSpPr bwMode="auto">
          <a:xfrm>
            <a:off x="787354" y="1704336"/>
            <a:ext cx="4360055" cy="1795913"/>
            <a:chOff x="202" y="1216"/>
            <a:chExt cx="3034" cy="1088"/>
          </a:xfrm>
        </p:grpSpPr>
        <p:cxnSp>
          <p:nvCxnSpPr>
            <p:cNvPr id="3081" name="_s3081"/>
            <p:cNvCxnSpPr>
              <a:cxnSpLocks noChangeShapeType="1"/>
            </p:cNvCxnSpPr>
            <p:nvPr/>
          </p:nvCxnSpPr>
          <p:spPr bwMode="auto">
            <a:xfrm flipV="1">
              <a:off x="202" y="1394"/>
              <a:ext cx="2602" cy="910"/>
            </a:xfrm>
            <a:prstGeom prst="bentConnector2">
              <a:avLst/>
            </a:prstGeom>
            <a:noFill/>
            <a:ln w="38100">
              <a:solidFill>
                <a:srgbClr val="92D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2" name="_s3082"/>
            <p:cNvCxnSpPr>
              <a:cxnSpLocks noChangeShapeType="1"/>
            </p:cNvCxnSpPr>
            <p:nvPr/>
          </p:nvCxnSpPr>
          <p:spPr bwMode="auto">
            <a:xfrm flipV="1">
              <a:off x="2804" y="1613"/>
              <a:ext cx="432" cy="2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92D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83" name="_s3083"/>
            <p:cNvCxnSpPr>
              <a:cxnSpLocks noChangeShapeType="1"/>
            </p:cNvCxnSpPr>
            <p:nvPr/>
          </p:nvCxnSpPr>
          <p:spPr bwMode="auto">
            <a:xfrm flipV="1">
              <a:off x="2353" y="1216"/>
              <a:ext cx="451" cy="315"/>
            </a:xfrm>
            <a:prstGeom prst="bentConnector2">
              <a:avLst/>
            </a:prstGeom>
            <a:noFill/>
            <a:ln w="38100">
              <a:solidFill>
                <a:srgbClr val="92D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" name="_s3085"/>
            <p:cNvSpPr>
              <a:spLocks noChangeArrowheads="1"/>
            </p:cNvSpPr>
            <p:nvPr/>
          </p:nvSpPr>
          <p:spPr bwMode="auto">
            <a:xfrm>
              <a:off x="915" y="1370"/>
              <a:ext cx="1438" cy="33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1D2D9"/>
                </a:gs>
                <a:gs pos="100000">
                  <a:srgbClr val="E4F3F4"/>
                </a:gs>
              </a:gsLst>
              <a:path path="rect">
                <a:fillToRect l="100000" t="100000"/>
              </a:path>
            </a:gradFill>
            <a:ln w="9525">
              <a:solidFill>
                <a:srgbClr val="6B93A5"/>
              </a:solidFill>
              <a:round/>
              <a:headEnd/>
              <a:tailEnd/>
            </a:ln>
          </p:spPr>
          <p:txBody>
            <a:bodyPr vert="horz" wrap="none" lIns="42516" tIns="21258" rIns="42516" bIns="21258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da-DK" sz="1200" dirty="0" smtClean="0"/>
                <a:t>Vicecenterchef</a:t>
              </a:r>
            </a:p>
          </p:txBody>
        </p:sp>
      </p:grpSp>
      <p:pic>
        <p:nvPicPr>
          <p:cNvPr id="196" name="Picture 107" descr="Region Syddanmark Logo_col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9639" y="5931089"/>
            <a:ext cx="926687" cy="476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7" name="Tekstfelt 3096"/>
          <p:cNvSpPr txBox="1"/>
          <p:nvPr/>
        </p:nvSpPr>
        <p:spPr>
          <a:xfrm>
            <a:off x="7668344" y="6404204"/>
            <a:ext cx="11541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 smtClean="0"/>
              <a:t>16-05-2024/ LENJ</a:t>
            </a:r>
            <a:endParaRPr lang="da-DK" sz="800" dirty="0"/>
          </a:p>
        </p:txBody>
      </p:sp>
      <p:cxnSp>
        <p:nvCxnSpPr>
          <p:cNvPr id="207" name="_s3082"/>
          <p:cNvCxnSpPr>
            <a:cxnSpLocks noChangeShapeType="1"/>
            <a:stCxn id="195" idx="0"/>
            <a:endCxn id="106" idx="2"/>
          </p:cNvCxnSpPr>
          <p:nvPr/>
        </p:nvCxnSpPr>
        <p:spPr bwMode="auto">
          <a:xfrm rot="5400000" flipH="1" flipV="1">
            <a:off x="1692256" y="3997544"/>
            <a:ext cx="183314" cy="786413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6" name="_s3082"/>
          <p:cNvCxnSpPr>
            <a:cxnSpLocks noChangeShapeType="1"/>
            <a:stCxn id="194" idx="0"/>
          </p:cNvCxnSpPr>
          <p:nvPr/>
        </p:nvCxnSpPr>
        <p:spPr bwMode="auto">
          <a:xfrm rot="16200000" flipV="1">
            <a:off x="2033214" y="4422959"/>
            <a:ext cx="101441" cy="2042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4" name="_s3082"/>
          <p:cNvCxnSpPr>
            <a:cxnSpLocks noChangeShapeType="1"/>
            <a:endCxn id="114" idx="2"/>
          </p:cNvCxnSpPr>
          <p:nvPr/>
        </p:nvCxnSpPr>
        <p:spPr bwMode="auto">
          <a:xfrm rot="10800000">
            <a:off x="6646046" y="4306429"/>
            <a:ext cx="277240" cy="87862"/>
          </a:xfrm>
          <a:prstGeom prst="bentConnector2">
            <a:avLst/>
          </a:prstGeom>
          <a:noFill/>
          <a:ln w="38100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" name="_s3085"/>
          <p:cNvSpPr>
            <a:spLocks noChangeArrowheads="1"/>
          </p:cNvSpPr>
          <p:nvPr/>
        </p:nvSpPr>
        <p:spPr bwMode="auto">
          <a:xfrm>
            <a:off x="3649949" y="1210606"/>
            <a:ext cx="1725330" cy="5447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1D2D9"/>
              </a:gs>
              <a:gs pos="100000">
                <a:srgbClr val="E4F3F4"/>
              </a:gs>
            </a:gsLst>
            <a:path path="rect">
              <a:fillToRect l="100000" t="100000"/>
            </a:path>
          </a:gradFill>
          <a:ln w="9525">
            <a:solidFill>
              <a:srgbClr val="6B93A5"/>
            </a:solidFill>
            <a:round/>
            <a:headEnd/>
            <a:tailEnd/>
          </a:ln>
        </p:spPr>
        <p:txBody>
          <a:bodyPr vert="horz" wrap="none" lIns="42516" tIns="21258" rIns="42516" bIns="2125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da-DK" sz="1200" dirty="0" smtClean="0"/>
              <a:t>Centerchef</a:t>
            </a:r>
            <a:endParaRPr lang="da-DK" sz="1200" dirty="0"/>
          </a:p>
        </p:txBody>
      </p:sp>
      <p:pic>
        <p:nvPicPr>
          <p:cNvPr id="55" name="Billede 54" descr="https://regionsyddanmark.dk/media/qv4kqh1u/autismecenter-syddanmark-sammen-skaber-vi.jpg"/>
          <p:cNvPicPr/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63" y="5931089"/>
            <a:ext cx="1076243" cy="70322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30" name="Gruppe 229"/>
          <p:cNvGrpSpPr/>
          <p:nvPr/>
        </p:nvGrpSpPr>
        <p:grpSpPr>
          <a:xfrm>
            <a:off x="163721" y="1207835"/>
            <a:ext cx="8658795" cy="4371038"/>
            <a:chOff x="163721" y="1207835"/>
            <a:chExt cx="8658795" cy="4371038"/>
          </a:xfrm>
        </p:grpSpPr>
        <p:cxnSp>
          <p:nvCxnSpPr>
            <p:cNvPr id="42" name="_s3082"/>
            <p:cNvCxnSpPr>
              <a:cxnSpLocks noChangeShapeType="1"/>
            </p:cNvCxnSpPr>
            <p:nvPr/>
          </p:nvCxnSpPr>
          <p:spPr bwMode="auto">
            <a:xfrm rot="16200000" flipV="1">
              <a:off x="2030281" y="3672065"/>
              <a:ext cx="324409" cy="3814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92D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_s3081"/>
            <p:cNvCxnSpPr>
              <a:cxnSpLocks noChangeShapeType="1"/>
            </p:cNvCxnSpPr>
            <p:nvPr/>
          </p:nvCxnSpPr>
          <p:spPr bwMode="auto">
            <a:xfrm rot="10800000" flipV="1">
              <a:off x="4467423" y="3493330"/>
              <a:ext cx="3773778" cy="5531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92D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_s3082"/>
            <p:cNvCxnSpPr>
              <a:cxnSpLocks noChangeShapeType="1"/>
              <a:stCxn id="105" idx="0"/>
            </p:cNvCxnSpPr>
            <p:nvPr/>
          </p:nvCxnSpPr>
          <p:spPr bwMode="auto">
            <a:xfrm rot="16200000" flipV="1">
              <a:off x="617050" y="3642464"/>
              <a:ext cx="346959" cy="6346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92D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3" name="_s3082"/>
            <p:cNvCxnSpPr>
              <a:cxnSpLocks noChangeShapeType="1"/>
            </p:cNvCxnSpPr>
            <p:nvPr/>
          </p:nvCxnSpPr>
          <p:spPr bwMode="auto">
            <a:xfrm rot="16200000" flipV="1">
              <a:off x="3409510" y="3674340"/>
              <a:ext cx="303929" cy="295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92D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4" name="_s3082"/>
            <p:cNvCxnSpPr>
              <a:cxnSpLocks noChangeShapeType="1"/>
            </p:cNvCxnSpPr>
            <p:nvPr/>
          </p:nvCxnSpPr>
          <p:spPr bwMode="auto">
            <a:xfrm rot="16200000" flipV="1">
              <a:off x="4946902" y="3673925"/>
              <a:ext cx="308462" cy="97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92D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6" name="_s3082"/>
            <p:cNvCxnSpPr>
              <a:cxnSpLocks noChangeShapeType="1"/>
            </p:cNvCxnSpPr>
            <p:nvPr/>
          </p:nvCxnSpPr>
          <p:spPr bwMode="auto">
            <a:xfrm rot="16200000" flipV="1">
              <a:off x="6474449" y="3661911"/>
              <a:ext cx="332493" cy="101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rgbClr val="92D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7" name="_s3082"/>
            <p:cNvCxnSpPr>
              <a:cxnSpLocks noChangeShapeType="1"/>
            </p:cNvCxnSpPr>
            <p:nvPr/>
          </p:nvCxnSpPr>
          <p:spPr bwMode="auto">
            <a:xfrm rot="16200000" flipV="1">
              <a:off x="8097659" y="3648657"/>
              <a:ext cx="293390" cy="98"/>
            </a:xfrm>
            <a:prstGeom prst="bentConnector3">
              <a:avLst>
                <a:gd name="adj1" fmla="val -3832"/>
              </a:avLst>
            </a:prstGeom>
            <a:noFill/>
            <a:ln w="38100">
              <a:solidFill>
                <a:srgbClr val="92D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5" name="Gruppe 4"/>
            <p:cNvGrpSpPr/>
            <p:nvPr/>
          </p:nvGrpSpPr>
          <p:grpSpPr>
            <a:xfrm>
              <a:off x="5147409" y="1736010"/>
              <a:ext cx="2125798" cy="1252164"/>
              <a:chOff x="5147409" y="1736010"/>
              <a:chExt cx="2125798" cy="1252164"/>
            </a:xfrm>
          </p:grpSpPr>
          <p:sp>
            <p:nvSpPr>
              <p:cNvPr id="12" name="Ellipse 11"/>
              <p:cNvSpPr/>
              <p:nvPr/>
            </p:nvSpPr>
            <p:spPr>
              <a:xfrm>
                <a:off x="5147409" y="1736010"/>
                <a:ext cx="1981878" cy="1252164"/>
              </a:xfrm>
              <a:prstGeom prst="ellipse">
                <a:avLst/>
              </a:prstGeom>
              <a:gradFill>
                <a:gsLst>
                  <a:gs pos="0">
                    <a:srgbClr val="C1D2D9"/>
                  </a:gs>
                  <a:gs pos="100000">
                    <a:srgbClr val="E4F3F4"/>
                  </a:gs>
                </a:gsLst>
                <a:path path="rect">
                  <a:fillToRect l="100000" t="100000"/>
                </a:path>
              </a:gradFill>
              <a:ln w="9525">
                <a:solidFill>
                  <a:srgbClr val="6B93A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da-DK" sz="1200" dirty="0" smtClean="0">
                    <a:solidFill>
                      <a:srgbClr val="000000"/>
                    </a:solidFill>
                    <a:latin typeface="Arial" charset="0"/>
                  </a:rPr>
                  <a:t>Stab</a:t>
                </a:r>
                <a:endParaRPr lang="da-DK" sz="800" dirty="0">
                  <a:solidFill>
                    <a:srgbClr val="000000"/>
                  </a:solidFill>
                  <a:latin typeface="Arial" charset="0"/>
                </a:endParaRPr>
              </a:p>
              <a:p>
                <a:pPr lvl="0" algn="ctr"/>
                <a:endParaRPr lang="da-DK" sz="800" dirty="0" smtClean="0">
                  <a:solidFill>
                    <a:srgbClr val="000000"/>
                  </a:solidFill>
                  <a:latin typeface="Arial" charset="0"/>
                </a:endParaRPr>
              </a:p>
              <a:p>
                <a:pPr lvl="0" algn="ctr"/>
                <a:endParaRPr lang="da-DK" sz="800" dirty="0">
                  <a:solidFill>
                    <a:srgbClr val="000000"/>
                  </a:solidFill>
                  <a:latin typeface="Arial" charset="0"/>
                </a:endParaRPr>
              </a:p>
              <a:p>
                <a:pPr lvl="0" algn="ctr"/>
                <a:endParaRPr lang="da-DK" sz="800" dirty="0" smtClean="0">
                  <a:solidFill>
                    <a:srgbClr val="000000"/>
                  </a:solidFill>
                  <a:latin typeface="Arial" charset="0"/>
                </a:endParaRPr>
              </a:p>
              <a:p>
                <a:pPr lvl="0" algn="ctr"/>
                <a:endParaRPr lang="da-DK" sz="800" dirty="0">
                  <a:solidFill>
                    <a:srgbClr val="000000"/>
                  </a:solidFill>
                  <a:latin typeface="Arial" charset="0"/>
                </a:endParaRPr>
              </a:p>
              <a:p>
                <a:pPr lvl="0" algn="ctr"/>
                <a:endParaRPr lang="da-DK" sz="1200" dirty="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" name="Tekstfelt 2"/>
              <p:cNvSpPr txBox="1"/>
              <p:nvPr/>
            </p:nvSpPr>
            <p:spPr>
              <a:xfrm>
                <a:off x="5438616" y="2112484"/>
                <a:ext cx="1834591" cy="7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lvl="0" indent="-171450">
                  <a:buFont typeface="Arial" panose="020B0604020202020204" pitchFamily="34" charset="0"/>
                  <a:buChar char="•"/>
                </a:pPr>
                <a:r>
                  <a:rPr lang="da-DK" sz="900" dirty="0">
                    <a:solidFill>
                      <a:srgbClr val="000000"/>
                    </a:solidFill>
                  </a:rPr>
                  <a:t>Administration</a:t>
                </a:r>
              </a:p>
              <a:p>
                <a:pPr marL="171450" lvl="0" indent="-171450">
                  <a:buFont typeface="Arial" panose="020B0604020202020204" pitchFamily="34" charset="0"/>
                  <a:buChar char="•"/>
                </a:pPr>
                <a:r>
                  <a:rPr lang="da-DK" sz="900" dirty="0" smtClean="0">
                    <a:solidFill>
                      <a:srgbClr val="000000"/>
                    </a:solidFill>
                  </a:rPr>
                  <a:t>Kursusafdeling og VISO</a:t>
                </a:r>
                <a:endParaRPr lang="da-DK" sz="900" dirty="0">
                  <a:solidFill>
                    <a:srgbClr val="000000"/>
                  </a:solidFill>
                </a:endParaRPr>
              </a:p>
              <a:p>
                <a:pPr marL="171450" lvl="0" indent="-171450">
                  <a:buFont typeface="Arial" panose="020B0604020202020204" pitchFamily="34" charset="0"/>
                  <a:buChar char="•"/>
                </a:pPr>
                <a:r>
                  <a:rPr lang="da-DK" sz="900" dirty="0">
                    <a:solidFill>
                      <a:srgbClr val="000000"/>
                    </a:solidFill>
                  </a:rPr>
                  <a:t>Tværfaglige funktioner</a:t>
                </a:r>
              </a:p>
              <a:p>
                <a:endParaRPr lang="da-DK" dirty="0"/>
              </a:p>
            </p:txBody>
          </p:sp>
        </p:grpSp>
        <p:grpSp>
          <p:nvGrpSpPr>
            <p:cNvPr id="225" name="Gruppe 224"/>
            <p:cNvGrpSpPr/>
            <p:nvPr/>
          </p:nvGrpSpPr>
          <p:grpSpPr>
            <a:xfrm>
              <a:off x="163721" y="3815817"/>
              <a:ext cx="8658795" cy="1763056"/>
              <a:chOff x="163721" y="3815817"/>
              <a:chExt cx="8658795" cy="1763056"/>
            </a:xfrm>
          </p:grpSpPr>
          <p:sp>
            <p:nvSpPr>
              <p:cNvPr id="90" name="_s3090"/>
              <p:cNvSpPr>
                <a:spLocks noChangeArrowheads="1"/>
              </p:cNvSpPr>
              <p:nvPr/>
            </p:nvSpPr>
            <p:spPr bwMode="auto">
              <a:xfrm>
                <a:off x="7524328" y="3835768"/>
                <a:ext cx="1298188" cy="470661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BEDBDC"/>
                  </a:gs>
                  <a:gs pos="100000">
                    <a:srgbClr val="E4F3F4"/>
                  </a:gs>
                </a:gsLst>
                <a:path path="rect">
                  <a:fillToRect l="100000" t="100000"/>
                </a:path>
              </a:gradFill>
              <a:ln w="12700">
                <a:solidFill>
                  <a:srgbClr val="6B93A5"/>
                </a:solidFill>
              </a:ln>
            </p:spPr>
            <p:txBody>
              <a:bodyPr vert="horz" wrap="none" lIns="42516" tIns="21258" rIns="42516" bIns="21258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da-DK" sz="1200" dirty="0" smtClean="0"/>
                  <a:t>Teglgårdsparken</a:t>
                </a:r>
                <a:endParaRPr lang="da-DK" sz="1200" dirty="0"/>
              </a:p>
            </p:txBody>
          </p:sp>
          <p:sp>
            <p:nvSpPr>
              <p:cNvPr id="105" name="_s3090"/>
              <p:cNvSpPr>
                <a:spLocks noChangeArrowheads="1"/>
              </p:cNvSpPr>
              <p:nvPr/>
            </p:nvSpPr>
            <p:spPr bwMode="auto">
              <a:xfrm>
                <a:off x="196697" y="3819116"/>
                <a:ext cx="1194010" cy="452350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C1D2D9"/>
                  </a:gs>
                  <a:gs pos="100000">
                    <a:srgbClr val="E4F3F4"/>
                  </a:gs>
                </a:gsLst>
                <a:path path="rect">
                  <a:fillToRect l="100000" t="100000"/>
                </a:path>
              </a:gradFill>
              <a:ln w="12700" cmpd="sng">
                <a:solidFill>
                  <a:srgbClr val="6B93A5"/>
                </a:solidFill>
              </a:ln>
            </p:spPr>
            <p:txBody>
              <a:bodyPr vert="horz" wrap="none" lIns="42516" tIns="21258" rIns="42516" bIns="21258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da-DK" sz="1200" dirty="0" smtClean="0"/>
                  <a:t>Æblehaven</a:t>
                </a:r>
                <a:endParaRPr lang="da-DK" sz="1200" dirty="0"/>
              </a:p>
            </p:txBody>
          </p:sp>
          <p:sp>
            <p:nvSpPr>
              <p:cNvPr id="106" name="_s3090"/>
              <p:cNvSpPr>
                <a:spLocks noChangeArrowheads="1"/>
              </p:cNvSpPr>
              <p:nvPr/>
            </p:nvSpPr>
            <p:spPr bwMode="auto">
              <a:xfrm>
                <a:off x="1580115" y="3838189"/>
                <a:ext cx="1194010" cy="460904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C1D2D9"/>
                  </a:gs>
                  <a:gs pos="100000">
                    <a:srgbClr val="E4F3F4"/>
                  </a:gs>
                </a:gsLst>
                <a:path path="rect">
                  <a:fillToRect l="100000" t="100000"/>
                </a:path>
              </a:gradFill>
              <a:ln w="12700">
                <a:solidFill>
                  <a:srgbClr val="6B93A5"/>
                </a:solidFill>
              </a:ln>
            </p:spPr>
            <p:txBody>
              <a:bodyPr vert="horz" wrap="none" lIns="42516" tIns="21258" rIns="42516" bIns="21258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da-DK" sz="1200" dirty="0" smtClean="0"/>
                  <a:t>Bihuset</a:t>
                </a:r>
                <a:endParaRPr lang="da-DK" sz="1200" dirty="0"/>
              </a:p>
            </p:txBody>
          </p:sp>
          <p:sp>
            <p:nvSpPr>
              <p:cNvPr id="107" name="_s3090"/>
              <p:cNvSpPr>
                <a:spLocks noChangeArrowheads="1"/>
              </p:cNvSpPr>
              <p:nvPr/>
            </p:nvSpPr>
            <p:spPr bwMode="auto">
              <a:xfrm>
                <a:off x="2963532" y="3815817"/>
                <a:ext cx="1259201" cy="467787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C1D2D9"/>
                  </a:gs>
                  <a:gs pos="100000">
                    <a:srgbClr val="E4F3F4"/>
                  </a:gs>
                </a:gsLst>
                <a:path path="rect">
                  <a:fillToRect l="100000" t="100000"/>
                </a:path>
              </a:gradFill>
              <a:ln w="12700">
                <a:solidFill>
                  <a:srgbClr val="6B93A5"/>
                </a:solidFill>
              </a:ln>
            </p:spPr>
            <p:txBody>
              <a:bodyPr vert="horz" wrap="none" lIns="42516" tIns="21258" rIns="42516" bIns="21258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da-DK" sz="1200" dirty="0" smtClean="0"/>
                  <a:t>Nymarksvej</a:t>
                </a:r>
                <a:endParaRPr lang="da-DK" sz="1200" dirty="0"/>
              </a:p>
            </p:txBody>
          </p:sp>
          <p:sp>
            <p:nvSpPr>
              <p:cNvPr id="113" name="_s3090"/>
              <p:cNvSpPr>
                <a:spLocks noChangeArrowheads="1"/>
              </p:cNvSpPr>
              <p:nvPr/>
            </p:nvSpPr>
            <p:spPr bwMode="auto">
              <a:xfrm>
                <a:off x="4425090" y="3819116"/>
                <a:ext cx="1354365" cy="479977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C1D2D9"/>
                  </a:gs>
                  <a:gs pos="100000">
                    <a:srgbClr val="E4F3F4"/>
                  </a:gs>
                </a:gsLst>
                <a:path path="rect">
                  <a:fillToRect l="100000" t="100000"/>
                </a:path>
              </a:gradFill>
              <a:ln w="12700">
                <a:solidFill>
                  <a:srgbClr val="6B93A5"/>
                </a:solidFill>
              </a:ln>
            </p:spPr>
            <p:txBody>
              <a:bodyPr vert="horz" wrap="none" lIns="42516" tIns="21258" rIns="42516" bIns="21258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da-DK" sz="1200" dirty="0" smtClean="0"/>
                  <a:t>Holmehøj</a:t>
                </a:r>
                <a:endParaRPr lang="da-DK" sz="1200" dirty="0"/>
              </a:p>
            </p:txBody>
          </p:sp>
          <p:sp>
            <p:nvSpPr>
              <p:cNvPr id="114" name="_s3090"/>
              <p:cNvSpPr>
                <a:spLocks noChangeArrowheads="1"/>
              </p:cNvSpPr>
              <p:nvPr/>
            </p:nvSpPr>
            <p:spPr bwMode="auto">
              <a:xfrm>
                <a:off x="5968863" y="3826452"/>
                <a:ext cx="1354365" cy="479977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C1D2D9"/>
                  </a:gs>
                  <a:gs pos="100000">
                    <a:srgbClr val="E4F3F4"/>
                  </a:gs>
                </a:gsLst>
                <a:path path="rect">
                  <a:fillToRect l="100000" t="100000"/>
                </a:path>
              </a:gradFill>
              <a:ln w="12700">
                <a:solidFill>
                  <a:srgbClr val="6B93A5"/>
                </a:solidFill>
              </a:ln>
            </p:spPr>
            <p:txBody>
              <a:bodyPr vert="horz" wrap="none" lIns="42516" tIns="21258" rIns="42516" bIns="21258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da-DK" sz="1200" dirty="0" smtClean="0"/>
                  <a:t>Kirkevej</a:t>
                </a:r>
                <a:endParaRPr lang="da-DK" sz="1200" dirty="0"/>
              </a:p>
            </p:txBody>
          </p:sp>
          <p:grpSp>
            <p:nvGrpSpPr>
              <p:cNvPr id="27" name="Gruppe 26"/>
              <p:cNvGrpSpPr/>
              <p:nvPr/>
            </p:nvGrpSpPr>
            <p:grpSpPr>
              <a:xfrm>
                <a:off x="1086871" y="4474700"/>
                <a:ext cx="1301919" cy="1087827"/>
                <a:chOff x="1086871" y="4474700"/>
                <a:chExt cx="1301919" cy="1087827"/>
              </a:xfrm>
            </p:grpSpPr>
            <p:sp>
              <p:nvSpPr>
                <p:cNvPr id="194" name="_s3090"/>
                <p:cNvSpPr>
                  <a:spLocks noChangeArrowheads="1"/>
                </p:cNvSpPr>
                <p:nvPr/>
              </p:nvSpPr>
              <p:spPr bwMode="auto">
                <a:xfrm>
                  <a:off x="1781119" y="4474700"/>
                  <a:ext cx="607671" cy="1080120"/>
                </a:xfrm>
                <a:prstGeom prst="roundRect">
                  <a:avLst>
                    <a:gd name="adj" fmla="val 16667"/>
                  </a:avLst>
                </a:prstGeom>
                <a:gradFill rotWithShape="0">
                  <a:gsLst>
                    <a:gs pos="0">
                      <a:srgbClr val="C1D2D9"/>
                    </a:gs>
                    <a:gs pos="100000">
                      <a:srgbClr val="E4F3F4"/>
                    </a:gs>
                  </a:gsLst>
                  <a:path path="rect">
                    <a:fillToRect l="100000" t="100000"/>
                  </a:path>
                </a:gradFill>
                <a:ln w="12700">
                  <a:solidFill>
                    <a:srgbClr val="6B93A5"/>
                  </a:solidFill>
                </a:ln>
              </p:spPr>
              <p:txBody>
                <a:bodyPr vert="horz" wrap="none" lIns="42516" tIns="21258" rIns="42516" bIns="21258" numCol="1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da-DK" sz="1000" dirty="0" smtClean="0"/>
                    <a:t>Døgn</a:t>
                  </a:r>
                  <a:endParaRPr lang="da-DK" sz="1000" dirty="0"/>
                </a:p>
              </p:txBody>
            </p:sp>
            <p:sp>
              <p:nvSpPr>
                <p:cNvPr id="195" name="_s3090"/>
                <p:cNvSpPr>
                  <a:spLocks noChangeArrowheads="1"/>
                </p:cNvSpPr>
                <p:nvPr/>
              </p:nvSpPr>
              <p:spPr bwMode="auto">
                <a:xfrm>
                  <a:off x="1086871" y="4482407"/>
                  <a:ext cx="607671" cy="1080120"/>
                </a:xfrm>
                <a:prstGeom prst="roundRect">
                  <a:avLst>
                    <a:gd name="adj" fmla="val 16667"/>
                  </a:avLst>
                </a:prstGeom>
                <a:gradFill rotWithShape="0">
                  <a:gsLst>
                    <a:gs pos="0">
                      <a:srgbClr val="C1D2D9"/>
                    </a:gs>
                    <a:gs pos="100000">
                      <a:srgbClr val="E4F3F4"/>
                    </a:gs>
                  </a:gsLst>
                  <a:path path="rect">
                    <a:fillToRect l="100000" t="100000"/>
                  </a:path>
                </a:gradFill>
                <a:ln w="12700">
                  <a:solidFill>
                    <a:srgbClr val="6B93A5"/>
                  </a:solidFill>
                </a:ln>
              </p:spPr>
              <p:txBody>
                <a:bodyPr vert="horz" wrap="none" lIns="42516" tIns="21258" rIns="42516" bIns="21258" numCol="1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da-DK" sz="1000" dirty="0" smtClean="0"/>
                    <a:t>Aflastning</a:t>
                  </a:r>
                  <a:endParaRPr lang="da-DK" sz="1000" dirty="0"/>
                </a:p>
              </p:txBody>
            </p:sp>
          </p:grpSp>
          <p:grpSp>
            <p:nvGrpSpPr>
              <p:cNvPr id="26" name="Gruppe 25"/>
              <p:cNvGrpSpPr/>
              <p:nvPr/>
            </p:nvGrpSpPr>
            <p:grpSpPr>
              <a:xfrm>
                <a:off x="163721" y="4271467"/>
                <a:ext cx="725143" cy="1291060"/>
                <a:chOff x="163721" y="4271467"/>
                <a:chExt cx="725143" cy="1291060"/>
              </a:xfrm>
            </p:grpSpPr>
            <p:sp>
              <p:nvSpPr>
                <p:cNvPr id="166" name="_s3090"/>
                <p:cNvSpPr>
                  <a:spLocks noChangeArrowheads="1"/>
                </p:cNvSpPr>
                <p:nvPr/>
              </p:nvSpPr>
              <p:spPr bwMode="auto">
                <a:xfrm>
                  <a:off x="163721" y="4482407"/>
                  <a:ext cx="725143" cy="1080120"/>
                </a:xfrm>
                <a:prstGeom prst="roundRect">
                  <a:avLst>
                    <a:gd name="adj" fmla="val 16667"/>
                  </a:avLst>
                </a:prstGeom>
                <a:gradFill rotWithShape="0">
                  <a:gsLst>
                    <a:gs pos="0">
                      <a:srgbClr val="C1D2D9"/>
                    </a:gs>
                    <a:gs pos="100000">
                      <a:srgbClr val="E4F3F4"/>
                    </a:gs>
                  </a:gsLst>
                  <a:path path="rect">
                    <a:fillToRect l="100000" t="100000"/>
                  </a:path>
                </a:gradFill>
                <a:ln w="12700">
                  <a:solidFill>
                    <a:srgbClr val="6B93A5"/>
                  </a:solidFill>
                </a:ln>
              </p:spPr>
              <p:txBody>
                <a:bodyPr vert="horz" wrap="none" lIns="42516" tIns="21258" rIns="42516" bIns="21258" numCol="1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da-DK" sz="1000" dirty="0" smtClean="0"/>
                    <a:t>Bakken, </a:t>
                  </a:r>
                  <a:br>
                    <a:rPr lang="da-DK" sz="1000" dirty="0" smtClean="0"/>
                  </a:br>
                  <a:r>
                    <a:rPr lang="da-DK" sz="1000" dirty="0" smtClean="0"/>
                    <a:t>Skrænten,</a:t>
                  </a:r>
                </a:p>
                <a:p>
                  <a:pPr algn="ctr"/>
                  <a:r>
                    <a:rPr lang="da-DK" sz="1000" dirty="0"/>
                    <a:t>D</a:t>
                  </a:r>
                  <a:r>
                    <a:rPr lang="da-DK" sz="1000" dirty="0" smtClean="0"/>
                    <a:t>agtilbud</a:t>
                  </a:r>
                  <a:endParaRPr lang="da-DK" sz="1000" dirty="0"/>
                </a:p>
              </p:txBody>
            </p:sp>
            <p:cxnSp>
              <p:nvCxnSpPr>
                <p:cNvPr id="204" name="_s3082"/>
                <p:cNvCxnSpPr>
                  <a:cxnSpLocks noChangeShapeType="1"/>
                  <a:stCxn id="166" idx="0"/>
                  <a:endCxn id="105" idx="2"/>
                </p:cNvCxnSpPr>
                <p:nvPr/>
              </p:nvCxnSpPr>
              <p:spPr bwMode="auto">
                <a:xfrm rot="5400000" flipH="1" flipV="1">
                  <a:off x="554527" y="4243233"/>
                  <a:ext cx="210941" cy="267409"/>
                </a:xfrm>
                <a:prstGeom prst="bentConnector3">
                  <a:avLst>
                    <a:gd name="adj1" fmla="val 50000"/>
                  </a:avLst>
                </a:prstGeom>
                <a:noFill/>
                <a:ln w="38100">
                  <a:solidFill>
                    <a:srgbClr val="92D05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31" name="Gruppe 30"/>
              <p:cNvGrpSpPr/>
              <p:nvPr/>
            </p:nvGrpSpPr>
            <p:grpSpPr>
              <a:xfrm>
                <a:off x="8321910" y="4315109"/>
                <a:ext cx="500606" cy="1256094"/>
                <a:chOff x="8321910" y="4315109"/>
                <a:chExt cx="500606" cy="1256094"/>
              </a:xfrm>
            </p:grpSpPr>
            <p:sp>
              <p:nvSpPr>
                <p:cNvPr id="186" name="_s3090"/>
                <p:cNvSpPr>
                  <a:spLocks noChangeArrowheads="1"/>
                </p:cNvSpPr>
                <p:nvPr/>
              </p:nvSpPr>
              <p:spPr bwMode="auto">
                <a:xfrm>
                  <a:off x="8321910" y="4491083"/>
                  <a:ext cx="500606" cy="1080120"/>
                </a:xfrm>
                <a:prstGeom prst="roundRect">
                  <a:avLst>
                    <a:gd name="adj" fmla="val 16667"/>
                  </a:avLst>
                </a:prstGeom>
                <a:gradFill rotWithShape="0">
                  <a:gsLst>
                    <a:gs pos="0">
                      <a:srgbClr val="C1D2D9"/>
                    </a:gs>
                    <a:gs pos="100000">
                      <a:srgbClr val="E4F3F4"/>
                    </a:gs>
                  </a:gsLst>
                  <a:path path="rect">
                    <a:fillToRect l="100000" t="100000"/>
                  </a:path>
                </a:gradFill>
                <a:ln w="12700">
                  <a:solidFill>
                    <a:srgbClr val="6B93A5"/>
                  </a:solidFill>
                </a:ln>
              </p:spPr>
              <p:txBody>
                <a:bodyPr vert="horz" wrap="none" lIns="42516" tIns="21258" rIns="42516" bIns="21258" numCol="1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da-DK" sz="1000" dirty="0" smtClean="0"/>
                    <a:t>Hus </a:t>
                  </a:r>
                  <a:br>
                    <a:rPr lang="da-DK" sz="1000" dirty="0" smtClean="0"/>
                  </a:br>
                  <a:r>
                    <a:rPr lang="da-DK" sz="1000" dirty="0" smtClean="0"/>
                    <a:t>6, 8, </a:t>
                  </a:r>
                  <a:br>
                    <a:rPr lang="da-DK" sz="1000" dirty="0" smtClean="0"/>
                  </a:br>
                  <a:r>
                    <a:rPr lang="da-DK" sz="1000" dirty="0" smtClean="0"/>
                    <a:t>10, 14</a:t>
                  </a:r>
                  <a:endParaRPr lang="da-DK" sz="1000" dirty="0"/>
                </a:p>
              </p:txBody>
            </p:sp>
            <p:cxnSp>
              <p:nvCxnSpPr>
                <p:cNvPr id="269" name="_s3082"/>
                <p:cNvCxnSpPr>
                  <a:cxnSpLocks noChangeShapeType="1"/>
                  <a:stCxn id="186" idx="0"/>
                </p:cNvCxnSpPr>
                <p:nvPr/>
              </p:nvCxnSpPr>
              <p:spPr bwMode="auto">
                <a:xfrm rot="16200000" flipV="1">
                  <a:off x="8422676" y="4341546"/>
                  <a:ext cx="175974" cy="123100"/>
                </a:xfrm>
                <a:prstGeom prst="bentConnector3">
                  <a:avLst>
                    <a:gd name="adj1" fmla="val 50000"/>
                  </a:avLst>
                </a:prstGeom>
                <a:noFill/>
                <a:ln w="38100">
                  <a:solidFill>
                    <a:srgbClr val="92D05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28" name="Gruppe 27"/>
              <p:cNvGrpSpPr/>
              <p:nvPr/>
            </p:nvGrpSpPr>
            <p:grpSpPr>
              <a:xfrm>
                <a:off x="2555491" y="4283604"/>
                <a:ext cx="1947306" cy="1280555"/>
                <a:chOff x="2555491" y="4283604"/>
                <a:chExt cx="1947306" cy="1280555"/>
              </a:xfrm>
            </p:grpSpPr>
            <p:sp>
              <p:nvSpPr>
                <p:cNvPr id="191" name="_s3090"/>
                <p:cNvSpPr>
                  <a:spLocks noChangeArrowheads="1"/>
                </p:cNvSpPr>
                <p:nvPr/>
              </p:nvSpPr>
              <p:spPr bwMode="auto">
                <a:xfrm>
                  <a:off x="4073120" y="4494235"/>
                  <a:ext cx="429677" cy="1060585"/>
                </a:xfrm>
                <a:prstGeom prst="roundRect">
                  <a:avLst>
                    <a:gd name="adj" fmla="val 16667"/>
                  </a:avLst>
                </a:prstGeom>
                <a:gradFill rotWithShape="0">
                  <a:gsLst>
                    <a:gs pos="0">
                      <a:srgbClr val="C1D2D9"/>
                    </a:gs>
                    <a:gs pos="100000">
                      <a:srgbClr val="E4F3F4"/>
                    </a:gs>
                  </a:gsLst>
                  <a:path path="rect">
                    <a:fillToRect l="100000" t="100000"/>
                  </a:path>
                </a:gradFill>
                <a:ln w="12700">
                  <a:solidFill>
                    <a:srgbClr val="6B93A5"/>
                  </a:solidFill>
                </a:ln>
              </p:spPr>
              <p:txBody>
                <a:bodyPr vert="horz" wrap="none" lIns="42516" tIns="21258" rIns="42516" bIns="21258" numCol="1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da-DK" sz="1000" dirty="0" smtClean="0"/>
                    <a:t>Dag-</a:t>
                  </a:r>
                  <a:br>
                    <a:rPr lang="da-DK" sz="1000" dirty="0" smtClean="0"/>
                  </a:br>
                  <a:r>
                    <a:rPr lang="da-DK" sz="1000" dirty="0" smtClean="0"/>
                    <a:t>tilbud</a:t>
                  </a:r>
                  <a:endParaRPr lang="da-DK" sz="1000" dirty="0"/>
                </a:p>
              </p:txBody>
            </p:sp>
            <p:sp>
              <p:nvSpPr>
                <p:cNvPr id="192" name="_s3090"/>
                <p:cNvSpPr>
                  <a:spLocks noChangeArrowheads="1"/>
                </p:cNvSpPr>
                <p:nvPr/>
              </p:nvSpPr>
              <p:spPr bwMode="auto">
                <a:xfrm>
                  <a:off x="3057898" y="4508774"/>
                  <a:ext cx="470762" cy="1046046"/>
                </a:xfrm>
                <a:prstGeom prst="roundRect">
                  <a:avLst>
                    <a:gd name="adj" fmla="val 16667"/>
                  </a:avLst>
                </a:prstGeom>
                <a:gradFill rotWithShape="0">
                  <a:gsLst>
                    <a:gs pos="0">
                      <a:srgbClr val="C1D2D9"/>
                    </a:gs>
                    <a:gs pos="100000">
                      <a:srgbClr val="E4F3F4"/>
                    </a:gs>
                  </a:gsLst>
                  <a:path path="rect">
                    <a:fillToRect l="100000" t="100000"/>
                  </a:path>
                </a:gradFill>
                <a:ln w="12700">
                  <a:solidFill>
                    <a:srgbClr val="6B93A5"/>
                  </a:solidFill>
                </a:ln>
              </p:spPr>
              <p:txBody>
                <a:bodyPr vert="horz" wrap="none" lIns="42516" tIns="21258" rIns="42516" bIns="21258" numCol="1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da-DK" sz="1000" dirty="0" smtClean="0"/>
                    <a:t>Hus </a:t>
                  </a:r>
                  <a:br>
                    <a:rPr lang="da-DK" sz="1000" dirty="0" smtClean="0"/>
                  </a:br>
                  <a:r>
                    <a:rPr lang="da-DK" sz="1000" dirty="0" smtClean="0"/>
                    <a:t>139</a:t>
                  </a:r>
                  <a:endParaRPr lang="da-DK" sz="1000" dirty="0"/>
                </a:p>
              </p:txBody>
            </p:sp>
            <p:sp>
              <p:nvSpPr>
                <p:cNvPr id="193" name="_s3090"/>
                <p:cNvSpPr>
                  <a:spLocks noChangeArrowheads="1"/>
                </p:cNvSpPr>
                <p:nvPr/>
              </p:nvSpPr>
              <p:spPr bwMode="auto">
                <a:xfrm>
                  <a:off x="2555491" y="4498753"/>
                  <a:ext cx="457585" cy="1060585"/>
                </a:xfrm>
                <a:prstGeom prst="roundRect">
                  <a:avLst>
                    <a:gd name="adj" fmla="val 16667"/>
                  </a:avLst>
                </a:prstGeom>
                <a:gradFill rotWithShape="0">
                  <a:gsLst>
                    <a:gs pos="0">
                      <a:srgbClr val="C1D2D9"/>
                    </a:gs>
                    <a:gs pos="100000">
                      <a:srgbClr val="E4F3F4"/>
                    </a:gs>
                  </a:gsLst>
                  <a:path path="rect">
                    <a:fillToRect l="100000" t="100000"/>
                  </a:path>
                </a:gradFill>
                <a:ln w="12700">
                  <a:solidFill>
                    <a:srgbClr val="6B93A5"/>
                  </a:solidFill>
                </a:ln>
              </p:spPr>
              <p:txBody>
                <a:bodyPr vert="horz" wrap="none" lIns="42516" tIns="21258" rIns="42516" bIns="21258" numCol="1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da-DK" sz="1000" dirty="0" smtClean="0"/>
                    <a:t>Hus </a:t>
                  </a:r>
                  <a:br>
                    <a:rPr lang="da-DK" sz="1000" dirty="0" smtClean="0"/>
                  </a:br>
                  <a:r>
                    <a:rPr lang="da-DK" sz="1000" dirty="0" smtClean="0"/>
                    <a:t>135 </a:t>
                  </a:r>
                  <a:endParaRPr lang="da-DK" sz="1000" dirty="0"/>
                </a:p>
              </p:txBody>
            </p:sp>
            <p:cxnSp>
              <p:nvCxnSpPr>
                <p:cNvPr id="210" name="_s3082"/>
                <p:cNvCxnSpPr>
                  <a:cxnSpLocks noChangeShapeType="1"/>
                  <a:stCxn id="191" idx="0"/>
                  <a:endCxn id="107" idx="2"/>
                </p:cNvCxnSpPr>
                <p:nvPr/>
              </p:nvCxnSpPr>
              <p:spPr bwMode="auto">
                <a:xfrm rot="16200000" flipV="1">
                  <a:off x="3835231" y="4041507"/>
                  <a:ext cx="210631" cy="694826"/>
                </a:xfrm>
                <a:prstGeom prst="bentConnector3">
                  <a:avLst>
                    <a:gd name="adj1" fmla="val 50000"/>
                  </a:avLst>
                </a:prstGeom>
                <a:noFill/>
                <a:ln w="38100">
                  <a:solidFill>
                    <a:srgbClr val="92D05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21" name="_s3082"/>
                <p:cNvCxnSpPr>
                  <a:cxnSpLocks noChangeShapeType="1"/>
                  <a:stCxn id="193" idx="0"/>
                </p:cNvCxnSpPr>
                <p:nvPr/>
              </p:nvCxnSpPr>
              <p:spPr bwMode="auto">
                <a:xfrm rot="5400000" flipH="1" flipV="1">
                  <a:off x="3163935" y="4013798"/>
                  <a:ext cx="105305" cy="864607"/>
                </a:xfrm>
                <a:prstGeom prst="bentConnector2">
                  <a:avLst/>
                </a:prstGeom>
                <a:noFill/>
                <a:ln w="38100">
                  <a:solidFill>
                    <a:srgbClr val="92D05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24" name="_s3082"/>
                <p:cNvCxnSpPr>
                  <a:cxnSpLocks noChangeShapeType="1"/>
                  <a:stCxn id="192" idx="0"/>
                </p:cNvCxnSpPr>
                <p:nvPr/>
              </p:nvCxnSpPr>
              <p:spPr bwMode="auto">
                <a:xfrm rot="16200000" flipV="1">
                  <a:off x="3230472" y="4445966"/>
                  <a:ext cx="122221" cy="3395"/>
                </a:xfrm>
                <a:prstGeom prst="bentConnector3">
                  <a:avLst>
                    <a:gd name="adj1" fmla="val 50000"/>
                  </a:avLst>
                </a:prstGeom>
                <a:noFill/>
                <a:ln w="38100">
                  <a:solidFill>
                    <a:srgbClr val="92D05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8" name="_s3082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3735098" y="4487885"/>
                  <a:ext cx="119847" cy="5652"/>
                </a:xfrm>
                <a:prstGeom prst="bentConnector3">
                  <a:avLst>
                    <a:gd name="adj1" fmla="val 123472"/>
                  </a:avLst>
                </a:prstGeom>
                <a:noFill/>
                <a:ln w="38100">
                  <a:solidFill>
                    <a:srgbClr val="92D05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61" name="_s3090"/>
                <p:cNvSpPr>
                  <a:spLocks noChangeArrowheads="1"/>
                </p:cNvSpPr>
                <p:nvPr/>
              </p:nvSpPr>
              <p:spPr bwMode="auto">
                <a:xfrm>
                  <a:off x="3583428" y="4513468"/>
                  <a:ext cx="445418" cy="1050691"/>
                </a:xfrm>
                <a:prstGeom prst="roundRect">
                  <a:avLst>
                    <a:gd name="adj" fmla="val 16667"/>
                  </a:avLst>
                </a:prstGeom>
                <a:gradFill rotWithShape="0">
                  <a:gsLst>
                    <a:gs pos="0">
                      <a:srgbClr val="C1D2D9"/>
                    </a:gs>
                    <a:gs pos="100000">
                      <a:srgbClr val="E4F3F4"/>
                    </a:gs>
                  </a:gsLst>
                  <a:path path="rect">
                    <a:fillToRect l="100000" t="100000"/>
                  </a:path>
                </a:gradFill>
                <a:ln w="12700">
                  <a:solidFill>
                    <a:srgbClr val="6B93A5"/>
                  </a:solidFill>
                </a:ln>
              </p:spPr>
              <p:txBody>
                <a:bodyPr vert="horz" wrap="none" lIns="42516" tIns="21258" rIns="42516" bIns="21258" numCol="1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da-DK" sz="1000" dirty="0" smtClean="0"/>
                    <a:t>Hus </a:t>
                  </a:r>
                  <a:endParaRPr lang="da-DK" sz="1000" dirty="0"/>
                </a:p>
                <a:p>
                  <a:pPr algn="ctr"/>
                  <a:r>
                    <a:rPr lang="da-DK" sz="1000" dirty="0" smtClean="0"/>
                    <a:t>141</a:t>
                  </a:r>
                  <a:endParaRPr lang="da-DK" sz="1000" dirty="0"/>
                </a:p>
              </p:txBody>
            </p:sp>
          </p:grpSp>
          <p:grpSp>
            <p:nvGrpSpPr>
              <p:cNvPr id="29" name="Gruppe 28"/>
              <p:cNvGrpSpPr/>
              <p:nvPr/>
            </p:nvGrpSpPr>
            <p:grpSpPr>
              <a:xfrm>
                <a:off x="4579023" y="4299093"/>
                <a:ext cx="2037859" cy="1279780"/>
                <a:chOff x="4579023" y="4299093"/>
                <a:chExt cx="2037859" cy="1279780"/>
              </a:xfrm>
            </p:grpSpPr>
            <p:sp>
              <p:nvSpPr>
                <p:cNvPr id="201" name="_s3090"/>
                <p:cNvSpPr>
                  <a:spLocks noChangeArrowheads="1"/>
                </p:cNvSpPr>
                <p:nvPr/>
              </p:nvSpPr>
              <p:spPr bwMode="auto">
                <a:xfrm>
                  <a:off x="5070453" y="4497528"/>
                  <a:ext cx="448875" cy="1072413"/>
                </a:xfrm>
                <a:prstGeom prst="roundRect">
                  <a:avLst>
                    <a:gd name="adj" fmla="val 16667"/>
                  </a:avLst>
                </a:prstGeom>
                <a:gradFill rotWithShape="0">
                  <a:gsLst>
                    <a:gs pos="0">
                      <a:srgbClr val="C1D2D9"/>
                    </a:gs>
                    <a:gs pos="100000">
                      <a:srgbClr val="E4F3F4"/>
                    </a:gs>
                  </a:gsLst>
                  <a:path path="rect">
                    <a:fillToRect l="100000" t="100000"/>
                  </a:path>
                </a:gradFill>
                <a:ln w="12700">
                  <a:solidFill>
                    <a:srgbClr val="6B93A5"/>
                  </a:solidFill>
                </a:ln>
              </p:spPr>
              <p:txBody>
                <a:bodyPr vert="horz" wrap="none" lIns="42516" tIns="21258" rIns="42516" bIns="21258" numCol="1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da-DK" sz="1000" dirty="0" smtClean="0"/>
                    <a:t>Hus C</a:t>
                  </a:r>
                  <a:endParaRPr lang="da-DK" sz="1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02" name="_s3090"/>
                <p:cNvSpPr>
                  <a:spLocks noChangeArrowheads="1"/>
                </p:cNvSpPr>
                <p:nvPr/>
              </p:nvSpPr>
              <p:spPr bwMode="auto">
                <a:xfrm>
                  <a:off x="4579023" y="4503534"/>
                  <a:ext cx="448875" cy="1060585"/>
                </a:xfrm>
                <a:prstGeom prst="roundRect">
                  <a:avLst>
                    <a:gd name="adj" fmla="val 16667"/>
                  </a:avLst>
                </a:prstGeom>
                <a:gradFill rotWithShape="0">
                  <a:gsLst>
                    <a:gs pos="0">
                      <a:srgbClr val="C1D2D9"/>
                    </a:gs>
                    <a:gs pos="100000">
                      <a:srgbClr val="E4F3F4"/>
                    </a:gs>
                  </a:gsLst>
                  <a:path path="rect">
                    <a:fillToRect l="100000" t="100000"/>
                  </a:path>
                </a:gradFill>
                <a:ln w="12700">
                  <a:solidFill>
                    <a:srgbClr val="6B93A5"/>
                  </a:solidFill>
                </a:ln>
              </p:spPr>
              <p:txBody>
                <a:bodyPr vert="horz" wrap="none" lIns="42516" tIns="21258" rIns="42516" bIns="21258" numCol="1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da-DK" sz="1000" dirty="0" smtClean="0"/>
                    <a:t>Hus B</a:t>
                  </a:r>
                  <a:endParaRPr lang="da-DK" sz="1000" dirty="0"/>
                </a:p>
              </p:txBody>
            </p:sp>
            <p:sp>
              <p:nvSpPr>
                <p:cNvPr id="203" name="_s3090"/>
                <p:cNvSpPr>
                  <a:spLocks noChangeArrowheads="1"/>
                </p:cNvSpPr>
                <p:nvPr/>
              </p:nvSpPr>
              <p:spPr bwMode="auto">
                <a:xfrm>
                  <a:off x="6072996" y="4498753"/>
                  <a:ext cx="543886" cy="1080120"/>
                </a:xfrm>
                <a:prstGeom prst="roundRect">
                  <a:avLst>
                    <a:gd name="adj" fmla="val 16667"/>
                  </a:avLst>
                </a:prstGeom>
                <a:gradFill rotWithShape="0">
                  <a:gsLst>
                    <a:gs pos="0">
                      <a:srgbClr val="C1D2D9"/>
                    </a:gs>
                    <a:gs pos="100000">
                      <a:srgbClr val="E4F3F4"/>
                    </a:gs>
                  </a:gsLst>
                  <a:path path="rect">
                    <a:fillToRect l="100000" t="100000"/>
                  </a:path>
                </a:gradFill>
                <a:ln w="12700">
                  <a:solidFill>
                    <a:srgbClr val="6B93A5"/>
                  </a:solidFill>
                </a:ln>
              </p:spPr>
              <p:txBody>
                <a:bodyPr vert="horz" wrap="none" lIns="42516" tIns="21258" rIns="42516" bIns="21258" numCol="1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da-DK" sz="1000" dirty="0" smtClean="0"/>
                </a:p>
                <a:p>
                  <a:pPr algn="ctr"/>
                  <a:r>
                    <a:rPr lang="da-DK" sz="1000" dirty="0" smtClean="0"/>
                    <a:t>Centrum-</a:t>
                  </a:r>
                  <a:br>
                    <a:rPr lang="da-DK" sz="1000" dirty="0" smtClean="0"/>
                  </a:br>
                  <a:r>
                    <a:rPr lang="da-DK" sz="1000" dirty="0" smtClean="0"/>
                    <a:t>værk-</a:t>
                  </a:r>
                  <a:br>
                    <a:rPr lang="da-DK" sz="1000" dirty="0" smtClean="0"/>
                  </a:br>
                  <a:r>
                    <a:rPr lang="da-DK" sz="1000" dirty="0" smtClean="0"/>
                    <a:t>stedet</a:t>
                  </a:r>
                  <a:endParaRPr lang="da-DK" sz="1000" dirty="0"/>
                </a:p>
              </p:txBody>
            </p:sp>
            <p:cxnSp>
              <p:nvCxnSpPr>
                <p:cNvPr id="227" name="_s3082"/>
                <p:cNvCxnSpPr>
                  <a:cxnSpLocks noChangeShapeType="1"/>
                  <a:stCxn id="202" idx="0"/>
                  <a:endCxn id="113" idx="2"/>
                </p:cNvCxnSpPr>
                <p:nvPr/>
              </p:nvCxnSpPr>
              <p:spPr bwMode="auto">
                <a:xfrm rot="5400000" flipH="1" flipV="1">
                  <a:off x="4850647" y="4251908"/>
                  <a:ext cx="204441" cy="298812"/>
                </a:xfrm>
                <a:prstGeom prst="bentConnector3">
                  <a:avLst>
                    <a:gd name="adj1" fmla="val 54220"/>
                  </a:avLst>
                </a:prstGeom>
                <a:noFill/>
                <a:ln w="38100">
                  <a:solidFill>
                    <a:srgbClr val="92D05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33" name="_s3082"/>
                <p:cNvCxnSpPr>
                  <a:cxnSpLocks noChangeShapeType="1"/>
                  <a:stCxn id="203" idx="0"/>
                </p:cNvCxnSpPr>
                <p:nvPr/>
              </p:nvCxnSpPr>
              <p:spPr bwMode="auto">
                <a:xfrm rot="16200000" flipV="1">
                  <a:off x="5659286" y="3813100"/>
                  <a:ext cx="107284" cy="1264022"/>
                </a:xfrm>
                <a:prstGeom prst="bentConnector2">
                  <a:avLst/>
                </a:prstGeom>
                <a:noFill/>
                <a:ln w="38100">
                  <a:solidFill>
                    <a:srgbClr val="92D05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36" name="_s3082"/>
                <p:cNvCxnSpPr>
                  <a:cxnSpLocks noChangeShapeType="1"/>
                  <a:stCxn id="201" idx="0"/>
                </p:cNvCxnSpPr>
                <p:nvPr/>
              </p:nvCxnSpPr>
              <p:spPr bwMode="auto">
                <a:xfrm rot="16200000" flipV="1">
                  <a:off x="5240447" y="4443084"/>
                  <a:ext cx="103236" cy="5652"/>
                </a:xfrm>
                <a:prstGeom prst="bentConnector3">
                  <a:avLst>
                    <a:gd name="adj1" fmla="val 50000"/>
                  </a:avLst>
                </a:prstGeom>
                <a:noFill/>
                <a:ln w="38100">
                  <a:solidFill>
                    <a:srgbClr val="92D05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85" name="_s3090"/>
                <p:cNvSpPr>
                  <a:spLocks noChangeArrowheads="1"/>
                </p:cNvSpPr>
                <p:nvPr/>
              </p:nvSpPr>
              <p:spPr bwMode="auto">
                <a:xfrm>
                  <a:off x="5561883" y="4498753"/>
                  <a:ext cx="474491" cy="1080120"/>
                </a:xfrm>
                <a:prstGeom prst="roundRect">
                  <a:avLst>
                    <a:gd name="adj" fmla="val 16667"/>
                  </a:avLst>
                </a:prstGeom>
                <a:gradFill rotWithShape="0">
                  <a:gsLst>
                    <a:gs pos="0">
                      <a:srgbClr val="C1D2D9"/>
                    </a:gs>
                    <a:gs pos="100000">
                      <a:srgbClr val="E4F3F4"/>
                    </a:gs>
                  </a:gsLst>
                  <a:path path="rect">
                    <a:fillToRect l="100000" t="100000"/>
                  </a:path>
                </a:gradFill>
                <a:ln w="12700">
                  <a:solidFill>
                    <a:srgbClr val="6B93A5"/>
                  </a:solidFill>
                </a:ln>
              </p:spPr>
              <p:txBody>
                <a:bodyPr vert="horz" wrap="square" lIns="42516" tIns="21258" rIns="42516" bIns="21258" numCol="1" anchor="ctr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da-DK" sz="1000" dirty="0" smtClean="0"/>
                    <a:t>Det Gule Hus</a:t>
                  </a:r>
                  <a:endParaRPr lang="da-DK" sz="1000" dirty="0"/>
                </a:p>
              </p:txBody>
            </p:sp>
            <p:cxnSp>
              <p:nvCxnSpPr>
                <p:cNvPr id="99" name="_s3082"/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5738815" y="4445399"/>
                  <a:ext cx="112689" cy="3583"/>
                </a:xfrm>
                <a:prstGeom prst="bentConnector3">
                  <a:avLst>
                    <a:gd name="adj1" fmla="val 50000"/>
                  </a:avLst>
                </a:prstGeom>
                <a:noFill/>
                <a:ln w="38100">
                  <a:solidFill>
                    <a:srgbClr val="92D05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30" name="Gruppe 29"/>
              <p:cNvGrpSpPr/>
              <p:nvPr/>
            </p:nvGrpSpPr>
            <p:grpSpPr>
              <a:xfrm>
                <a:off x="6724642" y="4373260"/>
                <a:ext cx="1550725" cy="1198597"/>
                <a:chOff x="6724642" y="4373260"/>
                <a:chExt cx="1550725" cy="1198597"/>
              </a:xfrm>
            </p:grpSpPr>
            <p:sp>
              <p:nvSpPr>
                <p:cNvPr id="185" name="_s3090"/>
                <p:cNvSpPr>
                  <a:spLocks noChangeArrowheads="1"/>
                </p:cNvSpPr>
                <p:nvPr/>
              </p:nvSpPr>
              <p:spPr bwMode="auto">
                <a:xfrm>
                  <a:off x="6724642" y="4491737"/>
                  <a:ext cx="448875" cy="1080120"/>
                </a:xfrm>
                <a:prstGeom prst="roundRect">
                  <a:avLst>
                    <a:gd name="adj" fmla="val 16667"/>
                  </a:avLst>
                </a:prstGeom>
                <a:gradFill rotWithShape="0">
                  <a:gsLst>
                    <a:gs pos="0">
                      <a:srgbClr val="C1D2D9"/>
                    </a:gs>
                    <a:gs pos="100000">
                      <a:srgbClr val="E4F3F4"/>
                    </a:gs>
                  </a:gsLst>
                  <a:path path="rect">
                    <a:fillToRect l="100000" t="100000"/>
                  </a:path>
                </a:gradFill>
                <a:ln w="12700">
                  <a:solidFill>
                    <a:srgbClr val="6B93A5"/>
                  </a:solidFill>
                </a:ln>
              </p:spPr>
              <p:txBody>
                <a:bodyPr vert="horz" wrap="none" lIns="42516" tIns="21258" rIns="42516" bIns="21258" numCol="1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da-DK" sz="1000" dirty="0" smtClean="0"/>
                    <a:t>Hus A</a:t>
                  </a:r>
                  <a:endParaRPr lang="da-DK" sz="1000" dirty="0"/>
                </a:p>
              </p:txBody>
            </p:sp>
            <p:sp>
              <p:nvSpPr>
                <p:cNvPr id="189" name="_s3090"/>
                <p:cNvSpPr>
                  <a:spLocks noChangeArrowheads="1"/>
                </p:cNvSpPr>
                <p:nvPr/>
              </p:nvSpPr>
              <p:spPr bwMode="auto">
                <a:xfrm>
                  <a:off x="7717945" y="4487428"/>
                  <a:ext cx="557422" cy="1080120"/>
                </a:xfrm>
                <a:prstGeom prst="roundRect">
                  <a:avLst>
                    <a:gd name="adj" fmla="val 16667"/>
                  </a:avLst>
                </a:prstGeom>
                <a:gradFill rotWithShape="0">
                  <a:gsLst>
                    <a:gs pos="0">
                      <a:srgbClr val="C1D2D9"/>
                    </a:gs>
                    <a:gs pos="100000">
                      <a:srgbClr val="E4F3F4"/>
                    </a:gs>
                  </a:gsLst>
                  <a:path path="rect">
                    <a:fillToRect l="100000" t="100000"/>
                  </a:path>
                </a:gradFill>
                <a:ln w="12700">
                  <a:solidFill>
                    <a:srgbClr val="6B93A5"/>
                  </a:solidFill>
                </a:ln>
              </p:spPr>
              <p:txBody>
                <a:bodyPr vert="horz" wrap="none" lIns="42516" tIns="21258" rIns="42516" bIns="21258" numCol="1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da-DK" sz="1000" dirty="0" smtClean="0"/>
                </a:p>
                <a:p>
                  <a:pPr algn="ctr"/>
                  <a:endParaRPr lang="da-DK" sz="1000" dirty="0"/>
                </a:p>
                <a:p>
                  <a:pPr algn="ctr"/>
                  <a:r>
                    <a:rPr lang="da-DK" sz="1000" dirty="0" smtClean="0"/>
                    <a:t>AST</a:t>
                  </a:r>
                  <a:endParaRPr lang="da-DK" sz="1000" dirty="0"/>
                </a:p>
                <a:p>
                  <a:pPr algn="ctr"/>
                  <a:r>
                    <a:rPr lang="da-DK" sz="800" dirty="0" smtClean="0"/>
                    <a:t>Aktivitet </a:t>
                  </a:r>
                  <a:r>
                    <a:rPr lang="da-DK" sz="800" dirty="0"/>
                    <a:t>– </a:t>
                  </a:r>
                  <a:endParaRPr lang="da-DK" sz="800" dirty="0" smtClean="0"/>
                </a:p>
                <a:p>
                  <a:pPr algn="ctr"/>
                  <a:r>
                    <a:rPr lang="da-DK" sz="800" dirty="0"/>
                    <a:t>&amp;</a:t>
                  </a:r>
                  <a:r>
                    <a:rPr lang="da-DK" sz="800" dirty="0" smtClean="0"/>
                    <a:t> samværs-</a:t>
                  </a:r>
                </a:p>
                <a:p>
                  <a:pPr algn="ctr"/>
                  <a:r>
                    <a:rPr lang="da-DK" sz="800" dirty="0" smtClean="0"/>
                    <a:t>tilbuddet</a:t>
                  </a:r>
                  <a:endParaRPr lang="da-DK" sz="800" dirty="0"/>
                </a:p>
              </p:txBody>
            </p:sp>
            <p:sp>
              <p:nvSpPr>
                <p:cNvPr id="200" name="_s3090"/>
                <p:cNvSpPr>
                  <a:spLocks noChangeArrowheads="1"/>
                </p:cNvSpPr>
                <p:nvPr/>
              </p:nvSpPr>
              <p:spPr bwMode="auto">
                <a:xfrm>
                  <a:off x="7223774" y="4491737"/>
                  <a:ext cx="448875" cy="1080120"/>
                </a:xfrm>
                <a:prstGeom prst="roundRect">
                  <a:avLst>
                    <a:gd name="adj" fmla="val 16667"/>
                  </a:avLst>
                </a:prstGeom>
                <a:gradFill rotWithShape="0">
                  <a:gsLst>
                    <a:gs pos="0">
                      <a:srgbClr val="C1D2D9"/>
                    </a:gs>
                    <a:gs pos="100000">
                      <a:srgbClr val="E4F3F4"/>
                    </a:gs>
                  </a:gsLst>
                  <a:path path="rect">
                    <a:fillToRect l="100000" t="100000"/>
                  </a:path>
                </a:gradFill>
                <a:ln w="12700">
                  <a:solidFill>
                    <a:srgbClr val="6B93A5"/>
                  </a:solidFill>
                </a:ln>
              </p:spPr>
              <p:txBody>
                <a:bodyPr vert="horz" wrap="none" lIns="42516" tIns="21258" rIns="42516" bIns="21258" numCol="1" anchor="ctr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da-DK" sz="1000" dirty="0" smtClean="0"/>
                    <a:t>Hus C</a:t>
                  </a:r>
                  <a:endParaRPr lang="da-DK" sz="1000" dirty="0"/>
                </a:p>
              </p:txBody>
            </p:sp>
            <p:cxnSp>
              <p:nvCxnSpPr>
                <p:cNvPr id="243" name="_s3082"/>
                <p:cNvCxnSpPr>
                  <a:cxnSpLocks noChangeShapeType="1"/>
                  <a:stCxn id="189" idx="0"/>
                </p:cNvCxnSpPr>
                <p:nvPr/>
              </p:nvCxnSpPr>
              <p:spPr bwMode="auto">
                <a:xfrm rot="16200000" flipV="1">
                  <a:off x="7391291" y="3882063"/>
                  <a:ext cx="100874" cy="1109856"/>
                </a:xfrm>
                <a:prstGeom prst="bentConnector2">
                  <a:avLst/>
                </a:prstGeom>
                <a:noFill/>
                <a:ln w="38100">
                  <a:solidFill>
                    <a:srgbClr val="92D05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60" name="_s3082"/>
                <p:cNvCxnSpPr>
                  <a:cxnSpLocks noChangeShapeType="1"/>
                  <a:stCxn id="200" idx="0"/>
                </p:cNvCxnSpPr>
                <p:nvPr/>
              </p:nvCxnSpPr>
              <p:spPr bwMode="auto">
                <a:xfrm rot="5400000" flipH="1" flipV="1">
                  <a:off x="7388973" y="4432498"/>
                  <a:ext cx="118478" cy="1"/>
                </a:xfrm>
                <a:prstGeom prst="bentConnector3">
                  <a:avLst>
                    <a:gd name="adj1" fmla="val 50000"/>
                  </a:avLst>
                </a:prstGeom>
                <a:noFill/>
                <a:ln w="38100">
                  <a:solidFill>
                    <a:srgbClr val="92D05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25" name="_s3082"/>
                <p:cNvCxnSpPr>
                  <a:cxnSpLocks noChangeShapeType="1"/>
                </p:cNvCxnSpPr>
                <p:nvPr/>
              </p:nvCxnSpPr>
              <p:spPr bwMode="auto">
                <a:xfrm rot="16200000" flipV="1">
                  <a:off x="6911055" y="4424603"/>
                  <a:ext cx="115054" cy="12368"/>
                </a:xfrm>
                <a:prstGeom prst="bentConnector3">
                  <a:avLst>
                    <a:gd name="adj1" fmla="val -2485"/>
                  </a:avLst>
                </a:prstGeom>
                <a:noFill/>
                <a:ln w="38100">
                  <a:solidFill>
                    <a:srgbClr val="92D05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grpSp>
          <p:nvGrpSpPr>
            <p:cNvPr id="60" name="Organization Chart 3"/>
            <p:cNvGrpSpPr>
              <a:grpSpLocks/>
            </p:cNvGrpSpPr>
            <p:nvPr/>
          </p:nvGrpSpPr>
          <p:grpSpPr bwMode="auto">
            <a:xfrm>
              <a:off x="783504" y="1692444"/>
              <a:ext cx="4360055" cy="1795913"/>
              <a:chOff x="202" y="1216"/>
              <a:chExt cx="3034" cy="1088"/>
            </a:xfrm>
          </p:grpSpPr>
          <p:cxnSp>
            <p:nvCxnSpPr>
              <p:cNvPr id="62" name="_s3081"/>
              <p:cNvCxnSpPr>
                <a:cxnSpLocks noChangeShapeType="1"/>
              </p:cNvCxnSpPr>
              <p:nvPr/>
            </p:nvCxnSpPr>
            <p:spPr bwMode="auto">
              <a:xfrm flipV="1">
                <a:off x="202" y="1394"/>
                <a:ext cx="2602" cy="910"/>
              </a:xfrm>
              <a:prstGeom prst="bentConnector2">
                <a:avLst/>
              </a:prstGeom>
              <a:noFill/>
              <a:ln w="38100">
                <a:solidFill>
                  <a:srgbClr val="92D05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3" name="_s3082"/>
              <p:cNvCxnSpPr>
                <a:cxnSpLocks noChangeShapeType="1"/>
              </p:cNvCxnSpPr>
              <p:nvPr/>
            </p:nvCxnSpPr>
            <p:spPr bwMode="auto">
              <a:xfrm flipV="1">
                <a:off x="2804" y="1613"/>
                <a:ext cx="432" cy="2"/>
              </a:xfrm>
              <a:prstGeom prst="bentConnector3">
                <a:avLst>
                  <a:gd name="adj1" fmla="val 50000"/>
                </a:avLst>
              </a:prstGeom>
              <a:noFill/>
              <a:ln w="38100">
                <a:solidFill>
                  <a:srgbClr val="92D05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4" name="_s3083"/>
              <p:cNvCxnSpPr>
                <a:cxnSpLocks noChangeShapeType="1"/>
              </p:cNvCxnSpPr>
              <p:nvPr/>
            </p:nvCxnSpPr>
            <p:spPr bwMode="auto">
              <a:xfrm flipV="1">
                <a:off x="2353" y="1216"/>
                <a:ext cx="451" cy="315"/>
              </a:xfrm>
              <a:prstGeom prst="bentConnector2">
                <a:avLst/>
              </a:prstGeom>
              <a:noFill/>
              <a:ln w="38100">
                <a:solidFill>
                  <a:srgbClr val="92D05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5" name="_s3085"/>
              <p:cNvSpPr>
                <a:spLocks noChangeArrowheads="1"/>
              </p:cNvSpPr>
              <p:nvPr/>
            </p:nvSpPr>
            <p:spPr bwMode="auto">
              <a:xfrm>
                <a:off x="915" y="1370"/>
                <a:ext cx="1438" cy="330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C1D2D9"/>
                  </a:gs>
                  <a:gs pos="100000">
                    <a:srgbClr val="E4F3F4"/>
                  </a:gs>
                </a:gsLst>
                <a:path path="rect">
                  <a:fillToRect l="100000" t="100000"/>
                </a:path>
              </a:gradFill>
              <a:ln w="9525">
                <a:solidFill>
                  <a:srgbClr val="6B93A5"/>
                </a:solidFill>
                <a:round/>
                <a:headEnd/>
                <a:tailEnd/>
              </a:ln>
            </p:spPr>
            <p:txBody>
              <a:bodyPr vert="horz" wrap="none" lIns="42516" tIns="21258" rIns="42516" bIns="21258" numCol="1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da-DK" sz="1200" dirty="0" smtClean="0"/>
                  <a:t>Vicecenterchef</a:t>
                </a:r>
              </a:p>
            </p:txBody>
          </p:sp>
        </p:grpSp>
        <p:sp>
          <p:nvSpPr>
            <p:cNvPr id="66" name="_s3085"/>
            <p:cNvSpPr>
              <a:spLocks noChangeArrowheads="1"/>
            </p:cNvSpPr>
            <p:nvPr/>
          </p:nvSpPr>
          <p:spPr bwMode="auto">
            <a:xfrm>
              <a:off x="3649949" y="1207835"/>
              <a:ext cx="1725330" cy="544716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1D2D9"/>
                </a:gs>
                <a:gs pos="100000">
                  <a:srgbClr val="E4F3F4"/>
                </a:gs>
              </a:gsLst>
              <a:path path="rect">
                <a:fillToRect l="100000" t="100000"/>
              </a:path>
            </a:gradFill>
            <a:ln w="9525">
              <a:solidFill>
                <a:srgbClr val="6B93A5"/>
              </a:solidFill>
              <a:round/>
              <a:headEnd/>
              <a:tailEnd/>
            </a:ln>
          </p:spPr>
          <p:txBody>
            <a:bodyPr vert="horz" wrap="none" lIns="42516" tIns="21258" rIns="42516" bIns="21258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da-DK" sz="1200" dirty="0" smtClean="0"/>
                <a:t>Centerchef</a:t>
              </a:r>
              <a:endParaRPr lang="da-DK" sz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5A5FE21-AB83-450F-BBEE-4D99896285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Komplekst organisationsdiagram</Template>
  <TotalTime>513</TotalTime>
  <Words>76</Words>
  <Application>Microsoft Office PowerPoint</Application>
  <PresentationFormat>Skærmshow (4:3)</PresentationFormat>
  <Paragraphs>43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Organisationsdiagram Autismecenter Syddanmark</vt:lpstr>
    </vt:vector>
  </TitlesOfParts>
  <Manager/>
  <Company>Region Syddanmark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Organisationsdiagram</dc:title>
  <dc:subject/>
  <dc:creator>Lena Jørgensen</dc:creator>
  <cp:keywords/>
  <dc:description/>
  <cp:lastModifiedBy>Marie Elisabet Lind-Thomsen</cp:lastModifiedBy>
  <cp:revision>60</cp:revision>
  <cp:lastPrinted>2024-05-02T10:05:10Z</cp:lastPrinted>
  <dcterms:created xsi:type="dcterms:W3CDTF">2024-02-21T07:52:14Z</dcterms:created>
  <dcterms:modified xsi:type="dcterms:W3CDTF">2024-07-17T08:21:38Z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TC062561341030</vt:lpwstr>
  </property>
</Properties>
</file>